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7" r:id="rId3"/>
    <p:sldId id="257" r:id="rId4"/>
    <p:sldId id="268" r:id="rId5"/>
    <p:sldId id="263" r:id="rId6"/>
    <p:sldId id="269" r:id="rId7"/>
    <p:sldId id="259" r:id="rId8"/>
    <p:sldId id="261" r:id="rId9"/>
    <p:sldId id="262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8BD-19EA-44D3-91B1-DDB2647FF92B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AB1F-3991-485F-A787-67DF8D2E0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8BD-19EA-44D3-91B1-DDB2647FF92B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AB1F-3991-485F-A787-67DF8D2E0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8BD-19EA-44D3-91B1-DDB2647FF92B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AB1F-3991-485F-A787-67DF8D2E0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8BD-19EA-44D3-91B1-DDB2647FF92B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AB1F-3991-485F-A787-67DF8D2E0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8BD-19EA-44D3-91B1-DDB2647FF92B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AB1F-3991-485F-A787-67DF8D2E0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8BD-19EA-44D3-91B1-DDB2647FF92B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AB1F-3991-485F-A787-67DF8D2E0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8BD-19EA-44D3-91B1-DDB2647FF92B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AB1F-3991-485F-A787-67DF8D2E0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8BD-19EA-44D3-91B1-DDB2647FF92B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AB1F-3991-485F-A787-67DF8D2E0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8BD-19EA-44D3-91B1-DDB2647FF92B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AB1F-3991-485F-A787-67DF8D2E0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8BD-19EA-44D3-91B1-DDB2647FF92B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AB1F-3991-485F-A787-67DF8D2E0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8BD-19EA-44D3-91B1-DDB2647FF92B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9AB1F-3991-485F-A787-67DF8D2E0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398BD-19EA-44D3-91B1-DDB2647FF92B}" type="datetimeFigureOut">
              <a:rPr lang="en-US" smtClean="0"/>
              <a:pPr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9AB1F-3991-485F-A787-67DF8D2E0B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5" Type="http://schemas.openxmlformats.org/officeDocument/2006/relationships/image" Target="../media/image4.wmf"/><Relationship Id="rId6" Type="http://schemas.openxmlformats.org/officeDocument/2006/relationships/image" Target="../media/image5.wmf"/><Relationship Id="rId7" Type="http://schemas.openxmlformats.org/officeDocument/2006/relationships/image" Target="../media/image6.wmf"/><Relationship Id="rId8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304800"/>
            <a:ext cx="7772400" cy="990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Most Commonly Used Prepositions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493838"/>
            <a:ext cx="8229600" cy="45259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– to – in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5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&amp; 6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most commonly used words in the English language)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– to – in - for – on – with – at – from – by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(These 9 account for 92.6 % of all prepositional phrases used.)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09600" y="541020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Schuster, E. H. (2003) Breaking the rules: liberating writers through</a:t>
            </a:r>
            <a:br>
              <a:rPr lang="en-US" dirty="0"/>
            </a:br>
            <a:r>
              <a:rPr lang="en-US" dirty="0"/>
              <a:t>innovative grammar instruction. Portsmouth, NH. Heinemann, 35.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back to the Preposition worksheet you began last week.</a:t>
            </a:r>
          </a:p>
          <a:p>
            <a:r>
              <a:rPr lang="en-US" dirty="0" smtClean="0"/>
              <a:t>Let’s look at the 10 sentences you created and see what needs to be repaired.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420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Planner</a:t>
            </a:r>
          </a:p>
          <a:p>
            <a:pPr lvl="1"/>
            <a:r>
              <a:rPr lang="en-US" dirty="0" smtClean="0"/>
              <a:t>CW: prepositions</a:t>
            </a:r>
          </a:p>
          <a:p>
            <a:pPr lvl="1"/>
            <a:r>
              <a:rPr lang="en-US" dirty="0" smtClean="0"/>
              <a:t>HW:  none</a:t>
            </a:r>
          </a:p>
          <a:p>
            <a:r>
              <a:rPr lang="en-US" dirty="0" smtClean="0"/>
              <a:t>Put away binders neatly.</a:t>
            </a:r>
          </a:p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hour – put away computers.</a:t>
            </a:r>
          </a:p>
        </p:txBody>
      </p:sp>
    </p:spTree>
    <p:extLst>
      <p:ext uri="{BB962C8B-B14F-4D97-AF65-F5344CB8AC3E}">
        <p14:creationId xmlns:p14="http://schemas.microsoft.com/office/powerpoint/2010/main" val="2047428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304800"/>
            <a:ext cx="7315200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Noun – Verb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Sentences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600200"/>
            <a:ext cx="8153400" cy="45259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angry dog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growled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Five hundred birds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chirped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gleaming red car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raced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ancient laptop computer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exploded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tired baby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slept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3751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-76200" y="6477000"/>
            <a:ext cx="2133600" cy="384175"/>
          </a:xfrm>
        </p:spPr>
        <p:txBody>
          <a:bodyPr/>
          <a:lstStyle/>
          <a:p>
            <a:r>
              <a:rPr lang="en-US"/>
              <a:t>www.phylsquill.com</a:t>
            </a:r>
          </a:p>
        </p:txBody>
      </p:sp>
      <p:pic>
        <p:nvPicPr>
          <p:cNvPr id="5" name="Picture 2" descr="j0338158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6513"/>
            <a:ext cx="7162800" cy="6821487"/>
          </a:xfrm>
          <a:prstGeom prst="rect">
            <a:avLst/>
          </a:prstGeom>
          <a:noFill/>
        </p:spPr>
      </p:pic>
      <p:pic>
        <p:nvPicPr>
          <p:cNvPr id="6" name="Picture 3" descr="j041081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295400"/>
            <a:ext cx="1143000" cy="917575"/>
          </a:xfrm>
          <a:prstGeom prst="rect">
            <a:avLst/>
          </a:prstGeom>
          <a:noFill/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86000" y="1524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ON</a:t>
            </a:r>
          </a:p>
        </p:txBody>
      </p:sp>
      <p:pic>
        <p:nvPicPr>
          <p:cNvPr id="8" name="Picture 5" descr="j041081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438400"/>
            <a:ext cx="1000125" cy="803275"/>
          </a:xfrm>
          <a:prstGeom prst="rect">
            <a:avLst/>
          </a:prstGeom>
          <a:noFill/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105400" y="2514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</a:t>
            </a:r>
          </a:p>
        </p:txBody>
      </p:sp>
      <p:pic>
        <p:nvPicPr>
          <p:cNvPr id="10" name="Picture 7" descr="j0304861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447800"/>
            <a:ext cx="1573213" cy="2278063"/>
          </a:xfrm>
          <a:prstGeom prst="rect">
            <a:avLst/>
          </a:prstGeom>
          <a:noFill/>
        </p:spPr>
      </p:pic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33400" y="1074738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TOWARD</a:t>
            </a:r>
          </a:p>
        </p:txBody>
      </p:sp>
      <p:pic>
        <p:nvPicPr>
          <p:cNvPr id="12" name="Picture 9" descr="j0301444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4800600"/>
            <a:ext cx="1600200" cy="1581150"/>
          </a:xfrm>
          <a:prstGeom prst="rect">
            <a:avLst/>
          </a:prstGeom>
          <a:noFill/>
        </p:spPr>
      </p:pic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934200" y="5410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UNDER</a:t>
            </a:r>
          </a:p>
        </p:txBody>
      </p:sp>
      <p:pic>
        <p:nvPicPr>
          <p:cNvPr id="14" name="Picture 11" descr="bd08698_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2800" y="0"/>
            <a:ext cx="1828800" cy="1338263"/>
          </a:xfrm>
          <a:prstGeom prst="rect">
            <a:avLst/>
          </a:prstGeom>
          <a:noFill/>
        </p:spPr>
      </p:pic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7620000" y="1524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OVER</a:t>
            </a:r>
          </a:p>
        </p:txBody>
      </p:sp>
      <p:pic>
        <p:nvPicPr>
          <p:cNvPr id="16" name="Picture 13" descr="j0391474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002213"/>
            <a:ext cx="2133600" cy="1931987"/>
          </a:xfrm>
          <a:prstGeom prst="rect">
            <a:avLst/>
          </a:prstGeom>
          <a:noFill/>
        </p:spPr>
      </p:pic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85800" y="560705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TO</a:t>
            </a:r>
          </a:p>
        </p:txBody>
      </p:sp>
      <p:pic>
        <p:nvPicPr>
          <p:cNvPr id="18" name="Picture 15" descr="an00090_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38600" y="4419600"/>
            <a:ext cx="1828800" cy="1430338"/>
          </a:xfrm>
          <a:prstGeom prst="rect">
            <a:avLst/>
          </a:prstGeom>
          <a:noFill/>
        </p:spPr>
      </p:pic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4114800" y="5043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INTO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990600" y="-122238"/>
            <a:ext cx="350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Mufferaw" pitchFamily="66" charset="0"/>
              </a:rPr>
              <a:t>Preposition</a:t>
            </a:r>
            <a:r>
              <a:rPr lang="en-US"/>
              <a:t> </a:t>
            </a:r>
            <a:r>
              <a:rPr lang="en-US" sz="3200" b="1">
                <a:latin typeface="Mufferaw" pitchFamily="66" charset="0"/>
              </a:rPr>
              <a:t>Park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5" grpId="0"/>
      <p:bldP spid="17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/>
          <a:lstStyle/>
          <a:p>
            <a:r>
              <a:rPr lang="en-US" dirty="0" smtClean="0"/>
              <a:t>More Prepositions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about</a:t>
            </a:r>
          </a:p>
          <a:p>
            <a:pPr marL="0" indent="0">
              <a:buNone/>
            </a:pPr>
            <a:r>
              <a:rPr lang="en-US" dirty="0"/>
              <a:t>above </a:t>
            </a:r>
          </a:p>
          <a:p>
            <a:pPr marL="0" indent="0">
              <a:buNone/>
            </a:pPr>
            <a:r>
              <a:rPr lang="en-US" dirty="0"/>
              <a:t>according to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across </a:t>
            </a:r>
          </a:p>
          <a:p>
            <a:pPr marL="0" indent="0">
              <a:buNone/>
            </a:pPr>
            <a:r>
              <a:rPr lang="en-US" dirty="0"/>
              <a:t>after </a:t>
            </a:r>
          </a:p>
          <a:p>
            <a:pPr marL="0" indent="0">
              <a:buNone/>
            </a:pPr>
            <a:r>
              <a:rPr lang="en-US" dirty="0"/>
              <a:t>against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along</a:t>
            </a:r>
          </a:p>
          <a:p>
            <a:pPr marL="0" indent="0">
              <a:buNone/>
            </a:pPr>
            <a:r>
              <a:rPr lang="en-US" dirty="0"/>
              <a:t>among</a:t>
            </a:r>
          </a:p>
          <a:p>
            <a:pPr marL="0" indent="0">
              <a:buNone/>
            </a:pPr>
            <a:r>
              <a:rPr lang="en-US" dirty="0"/>
              <a:t>around </a:t>
            </a:r>
          </a:p>
          <a:p>
            <a:pPr marL="0" indent="0">
              <a:buNone/>
            </a:pPr>
            <a:r>
              <a:rPr lang="en-US" dirty="0"/>
              <a:t>at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because of</a:t>
            </a:r>
          </a:p>
          <a:p>
            <a:pPr marL="0" indent="0">
              <a:buNone/>
            </a:pPr>
            <a:r>
              <a:rPr lang="en-US" dirty="0"/>
              <a:t>before</a:t>
            </a:r>
          </a:p>
          <a:p>
            <a:pPr marL="0" indent="0">
              <a:buNone/>
            </a:pPr>
            <a:r>
              <a:rPr lang="en-US" dirty="0"/>
              <a:t>behind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371600"/>
            <a:ext cx="16002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except</a:t>
            </a:r>
          </a:p>
          <a:p>
            <a:pPr marL="0" indent="0">
              <a:buNone/>
            </a:pPr>
            <a:r>
              <a:rPr lang="en-US" dirty="0"/>
              <a:t>for</a:t>
            </a:r>
          </a:p>
          <a:p>
            <a:pPr marL="0" indent="0">
              <a:buNone/>
            </a:pPr>
            <a:r>
              <a:rPr lang="en-US" dirty="0"/>
              <a:t>from</a:t>
            </a:r>
          </a:p>
          <a:p>
            <a:pPr marL="0" indent="0">
              <a:buNone/>
            </a:pPr>
            <a:r>
              <a:rPr lang="en-US" dirty="0"/>
              <a:t>in</a:t>
            </a:r>
          </a:p>
          <a:p>
            <a:pPr marL="0" indent="0">
              <a:buNone/>
            </a:pPr>
            <a:r>
              <a:rPr lang="en-US" dirty="0"/>
              <a:t>in front of</a:t>
            </a:r>
          </a:p>
          <a:p>
            <a:pPr marL="0" indent="0">
              <a:buNone/>
            </a:pPr>
            <a:r>
              <a:rPr lang="en-US" dirty="0"/>
              <a:t>inside</a:t>
            </a:r>
          </a:p>
          <a:p>
            <a:pPr marL="0" indent="0">
              <a:buNone/>
            </a:pPr>
            <a:r>
              <a:rPr lang="en-US" dirty="0"/>
              <a:t>in spite of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instead of</a:t>
            </a:r>
          </a:p>
          <a:p>
            <a:pPr marL="0" indent="0">
              <a:buNone/>
            </a:pPr>
            <a:r>
              <a:rPr lang="en-US" dirty="0"/>
              <a:t>into</a:t>
            </a:r>
          </a:p>
          <a:p>
            <a:pPr marL="0" indent="0">
              <a:buNone/>
            </a:pPr>
            <a:r>
              <a:rPr lang="en-US" dirty="0"/>
              <a:t>like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near</a:t>
            </a:r>
          </a:p>
          <a:p>
            <a:pPr marL="0" indent="0">
              <a:buNone/>
            </a:pPr>
            <a:r>
              <a:rPr lang="en-US" dirty="0"/>
              <a:t>notwithstanding</a:t>
            </a:r>
          </a:p>
          <a:p>
            <a:pPr marL="0" indent="0">
              <a:buNone/>
            </a:pPr>
            <a:r>
              <a:rPr lang="en-US" dirty="0"/>
              <a:t>of</a:t>
            </a:r>
          </a:p>
          <a:p>
            <a:pPr marL="0" indent="0">
              <a:buNone/>
            </a:pPr>
            <a:r>
              <a:rPr lang="en-US" dirty="0"/>
              <a:t>off</a:t>
            </a:r>
          </a:p>
          <a:p>
            <a:pPr marL="0" indent="0">
              <a:buNone/>
            </a:pPr>
            <a:r>
              <a:rPr lang="en-US" dirty="0"/>
              <a:t>on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out of</a:t>
            </a:r>
          </a:p>
          <a:p>
            <a:pPr marL="0" indent="0">
              <a:buNone/>
            </a:pPr>
            <a:r>
              <a:rPr lang="en-US" dirty="0"/>
              <a:t>outside</a:t>
            </a:r>
          </a:p>
          <a:p>
            <a:pPr marL="0" indent="0">
              <a:buNone/>
            </a:pPr>
            <a:r>
              <a:rPr lang="en-US" dirty="0"/>
              <a:t>over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1447800"/>
            <a:ext cx="2209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below</a:t>
            </a:r>
          </a:p>
          <a:p>
            <a:r>
              <a:rPr lang="en-US" dirty="0"/>
              <a:t>beneath</a:t>
            </a:r>
          </a:p>
          <a:p>
            <a:r>
              <a:rPr lang="en-US" dirty="0"/>
              <a:t>beside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between</a:t>
            </a:r>
          </a:p>
          <a:p>
            <a:r>
              <a:rPr lang="en-US" dirty="0"/>
              <a:t>beyond</a:t>
            </a:r>
          </a:p>
          <a:p>
            <a:r>
              <a:rPr lang="en-US" dirty="0"/>
              <a:t>but</a:t>
            </a:r>
          </a:p>
          <a:p>
            <a:r>
              <a:rPr lang="en-US" dirty="0"/>
              <a:t>by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concerning </a:t>
            </a:r>
          </a:p>
          <a:p>
            <a:r>
              <a:rPr lang="en-US" dirty="0"/>
              <a:t>despite</a:t>
            </a:r>
          </a:p>
          <a:p>
            <a:r>
              <a:rPr lang="en-US" dirty="0"/>
              <a:t>down</a:t>
            </a:r>
          </a:p>
          <a:p>
            <a:r>
              <a:rPr lang="en-US" dirty="0"/>
              <a:t>during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57800" y="1447800"/>
            <a:ext cx="1828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past </a:t>
            </a:r>
          </a:p>
          <a:p>
            <a:r>
              <a:rPr lang="en-US" dirty="0"/>
              <a:t>since</a:t>
            </a:r>
          </a:p>
          <a:p>
            <a:r>
              <a:rPr lang="en-US" dirty="0"/>
              <a:t>through</a:t>
            </a:r>
          </a:p>
          <a:p>
            <a:r>
              <a:rPr lang="en-US" dirty="0"/>
              <a:t>throughout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till</a:t>
            </a:r>
          </a:p>
          <a:p>
            <a:r>
              <a:rPr lang="en-US" dirty="0"/>
              <a:t>to</a:t>
            </a:r>
          </a:p>
          <a:p>
            <a:r>
              <a:rPr lang="en-US" dirty="0"/>
              <a:t>toward</a:t>
            </a:r>
          </a:p>
          <a:p>
            <a:r>
              <a:rPr lang="en-US" dirty="0"/>
              <a:t>under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underneath</a:t>
            </a:r>
          </a:p>
          <a:p>
            <a:r>
              <a:rPr lang="en-US" dirty="0"/>
              <a:t>until</a:t>
            </a:r>
          </a:p>
          <a:p>
            <a:r>
              <a:rPr lang="en-US" dirty="0"/>
              <a:t>up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upon</a:t>
            </a:r>
          </a:p>
          <a:p>
            <a:r>
              <a:rPr lang="en-US" dirty="0"/>
              <a:t>with</a:t>
            </a:r>
          </a:p>
          <a:p>
            <a:r>
              <a:rPr lang="en-US" dirty="0"/>
              <a:t>within</a:t>
            </a:r>
          </a:p>
          <a:p>
            <a:r>
              <a:rPr lang="en-US" dirty="0"/>
              <a:t>without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039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304800"/>
            <a:ext cx="6400800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do all prepositional 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phrases have in common?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22098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Always begin with a preposition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Always end with a noun or a pronoun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have adjectives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have adverbs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Never have verbs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can appear in the noun phrase or the verb phrase.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Prepositional Phrase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think mathematically:</a:t>
            </a:r>
          </a:p>
          <a:p>
            <a:endParaRPr lang="en-US" dirty="0"/>
          </a:p>
          <a:p>
            <a:r>
              <a:rPr lang="en-US" dirty="0" smtClean="0"/>
              <a:t>Preposition + noun (or pronoun) = prepositional phrase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686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304800"/>
            <a:ext cx="7315200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Noun-Verb Sentences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with Prepositional Phrases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981200"/>
            <a:ext cx="8153400" cy="41449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angry dog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growled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for an hour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Five hundred birds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chirped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from the treetops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gleaming red car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raced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around the track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ancient laptop computer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exploded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because of the storm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tired baby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slept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like an angel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Prepositional Phrase On the Move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33363" indent="-233363">
              <a:buFontTx/>
              <a:buChar char="•"/>
            </a:pPr>
            <a:r>
              <a:rPr lang="en-US" b="1" i="1" dirty="0">
                <a:solidFill>
                  <a:srgbClr val="7030A0"/>
                </a:solidFill>
              </a:rPr>
              <a:t>In the </a:t>
            </a:r>
            <a:r>
              <a:rPr lang="en-US" b="1" i="1" dirty="0" smtClean="0">
                <a:solidFill>
                  <a:srgbClr val="7030A0"/>
                </a:solidFill>
              </a:rPr>
              <a:t>morning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dirty="0"/>
              <a:t>the angry dog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growled</a:t>
            </a:r>
            <a:r>
              <a:rPr lang="en-US" dirty="0"/>
              <a:t>.</a:t>
            </a:r>
          </a:p>
          <a:p>
            <a:pPr marL="233363" indent="-233363">
              <a:buFontTx/>
              <a:buChar char="•"/>
            </a:pPr>
            <a:endParaRPr lang="en-US" sz="1000" dirty="0"/>
          </a:p>
          <a:p>
            <a:pPr marL="233363" indent="-233363">
              <a:buFontTx/>
              <a:buChar char="•"/>
            </a:pPr>
            <a:r>
              <a:rPr lang="en-US" b="1" i="1" dirty="0">
                <a:solidFill>
                  <a:srgbClr val="7030A0"/>
                </a:solidFill>
              </a:rPr>
              <a:t>Because of the </a:t>
            </a:r>
            <a:r>
              <a:rPr lang="en-US" b="1" i="1" dirty="0" smtClean="0">
                <a:solidFill>
                  <a:srgbClr val="7030A0"/>
                </a:solidFill>
              </a:rPr>
              <a:t>thunder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dirty="0"/>
              <a:t>five hundred birds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chirped</a:t>
            </a:r>
            <a:r>
              <a:rPr lang="en-US" dirty="0"/>
              <a:t>.</a:t>
            </a:r>
          </a:p>
          <a:p>
            <a:pPr marL="233363" indent="-233363">
              <a:buFontTx/>
              <a:buChar char="•"/>
            </a:pPr>
            <a:endParaRPr lang="en-US" sz="1000" dirty="0"/>
          </a:p>
          <a:p>
            <a:pPr marL="233363" indent="-233363">
              <a:buFontTx/>
              <a:buChar char="•"/>
            </a:pPr>
            <a:r>
              <a:rPr lang="en-US" b="1" i="1" dirty="0">
                <a:solidFill>
                  <a:srgbClr val="7030A0"/>
                </a:solidFill>
              </a:rPr>
              <a:t>Like a </a:t>
            </a:r>
            <a:r>
              <a:rPr lang="en-US" b="1" i="1" dirty="0" smtClean="0">
                <a:solidFill>
                  <a:srgbClr val="7030A0"/>
                </a:solidFill>
              </a:rPr>
              <a:t>bullet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dirty="0"/>
              <a:t>the gleaming red car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raced</a:t>
            </a:r>
            <a:r>
              <a:rPr lang="en-US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around the track</a:t>
            </a:r>
            <a:r>
              <a:rPr lang="en-US" b="1" i="1" dirty="0">
                <a:solidFill>
                  <a:srgbClr val="7030A0"/>
                </a:solidFill>
              </a:rPr>
              <a:t>.</a:t>
            </a:r>
          </a:p>
          <a:p>
            <a:pPr marL="233363" indent="-233363">
              <a:buFontTx/>
              <a:buChar char="•"/>
            </a:pPr>
            <a:endParaRPr lang="en-US" sz="1000" b="1" dirty="0">
              <a:solidFill>
                <a:srgbClr val="7030A0"/>
              </a:solidFill>
            </a:endParaRPr>
          </a:p>
          <a:p>
            <a:pPr marL="233363" indent="-233363">
              <a:buFontTx/>
              <a:buChar char="•"/>
            </a:pPr>
            <a:r>
              <a:rPr lang="en-US" b="1" i="1" dirty="0">
                <a:solidFill>
                  <a:srgbClr val="7030A0"/>
                </a:solidFill>
              </a:rPr>
              <a:t>During English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i="1" dirty="0" smtClean="0">
                <a:solidFill>
                  <a:srgbClr val="7030A0"/>
                </a:solidFill>
              </a:rPr>
              <a:t>class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dirty="0"/>
              <a:t>the ancient laptop computer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exploded</a:t>
            </a:r>
            <a:r>
              <a:rPr lang="en-US" dirty="0"/>
              <a:t>.</a:t>
            </a:r>
          </a:p>
          <a:p>
            <a:pPr marL="233363" indent="-233363">
              <a:buFontTx/>
              <a:buChar char="•"/>
            </a:pPr>
            <a:endParaRPr lang="en-US" sz="1000" dirty="0"/>
          </a:p>
          <a:p>
            <a:pPr marL="233363" indent="-233363">
              <a:buFontTx/>
              <a:buChar char="•"/>
            </a:pPr>
            <a:r>
              <a:rPr lang="en-US" b="1" i="1" dirty="0">
                <a:solidFill>
                  <a:srgbClr val="7030A0"/>
                </a:solidFill>
              </a:rPr>
              <a:t>After his </a:t>
            </a:r>
            <a:r>
              <a:rPr lang="en-US" b="1" i="1" dirty="0" smtClean="0">
                <a:solidFill>
                  <a:srgbClr val="7030A0"/>
                </a:solidFill>
              </a:rPr>
              <a:t>bottle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dirty="0"/>
              <a:t>the tired baby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slept</a:t>
            </a:r>
            <a:r>
              <a:rPr lang="en-US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like an angel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www.phylsquill.com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-76200" y="6477000"/>
            <a:ext cx="2133600" cy="384175"/>
          </a:xfrm>
        </p:spPr>
        <p:txBody>
          <a:bodyPr/>
          <a:lstStyle/>
          <a:p>
            <a:r>
              <a:rPr lang="en-US"/>
              <a:t>www.phylsquill.com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28600"/>
            <a:ext cx="5638800" cy="914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Prepositional Phrases</a:t>
            </a:r>
          </a:p>
        </p:txBody>
      </p:sp>
      <p:graphicFrame>
        <p:nvGraphicFramePr>
          <p:cNvPr id="4" name="Group 26"/>
          <p:cNvGraphicFramePr>
            <a:graphicFrameLocks/>
          </p:cNvGraphicFramePr>
          <p:nvPr/>
        </p:nvGraphicFramePr>
        <p:xfrm>
          <a:off x="533400" y="1676400"/>
          <a:ext cx="8229600" cy="495604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525963">
                <a:tc>
                  <a:txBody>
                    <a:bodyPr/>
                    <a:lstStyle/>
                    <a:p>
                      <a:pPr marL="233363" marR="0" lvl="0" indent="-233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in the morning</a:t>
                      </a:r>
                    </a:p>
                    <a:p>
                      <a:pPr marL="233363" marR="0" lvl="0" indent="-233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in the red shirt</a:t>
                      </a:r>
                    </a:p>
                    <a:p>
                      <a:pPr marL="233363" marR="0" lvl="0" indent="-233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on the wooden desk</a:t>
                      </a:r>
                    </a:p>
                    <a:p>
                      <a:pPr marL="233363" marR="0" lvl="0" indent="-233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before sunrise</a:t>
                      </a:r>
                    </a:p>
                    <a:p>
                      <a:pPr marL="233363" marR="0" lvl="0" indent="-233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after a delicious lunch</a:t>
                      </a:r>
                    </a:p>
                    <a:p>
                      <a:pPr marL="233363" marR="0" lvl="0" indent="-233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from the treetops </a:t>
                      </a:r>
                    </a:p>
                    <a:p>
                      <a:pPr marL="233363" marR="0" lvl="0" indent="-233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without any warning </a:t>
                      </a:r>
                    </a:p>
                    <a:p>
                      <a:pPr marL="233363" marR="0" lvl="0" indent="-233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because of the fierce storm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since dinner</a:t>
                      </a:r>
                    </a:p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to the store</a:t>
                      </a:r>
                    </a:p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around the track</a:t>
                      </a:r>
                    </a:p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for an hour</a:t>
                      </a:r>
                    </a:p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behind his car</a:t>
                      </a:r>
                    </a:p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with our parents</a:t>
                      </a:r>
                    </a:p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down the very bumpy road</a:t>
                      </a:r>
                    </a:p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like an angel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363</Words>
  <Application>Microsoft Macintosh PowerPoint</Application>
  <PresentationFormat>On-screen Show (4:3)</PresentationFormat>
  <Paragraphs>148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More Prepositions</vt:lpstr>
      <vt:lpstr>PowerPoint Presentation</vt:lpstr>
      <vt:lpstr>A Prepositional Phrase</vt:lpstr>
      <vt:lpstr>PowerPoint Presentation</vt:lpstr>
      <vt:lpstr>The Prepositional Phrase On the Move</vt:lpstr>
      <vt:lpstr>PowerPoint Presentation</vt:lpstr>
      <vt:lpstr>Return…</vt:lpstr>
      <vt:lpstr>Exit</vt:lpstr>
    </vt:vector>
  </TitlesOfParts>
  <Company>D87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Spiral Notebook – p. 7 Cuaderno – p. 7</dc:title>
  <dc:creator>danuzie</dc:creator>
  <cp:lastModifiedBy>Danielle Cook</cp:lastModifiedBy>
  <cp:revision>102</cp:revision>
  <dcterms:created xsi:type="dcterms:W3CDTF">2009-09-22T03:26:32Z</dcterms:created>
  <dcterms:modified xsi:type="dcterms:W3CDTF">2015-04-17T02:58:21Z</dcterms:modified>
</cp:coreProperties>
</file>